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412" r:id="rId3"/>
    <p:sldId id="426" r:id="rId4"/>
    <p:sldId id="429" r:id="rId5"/>
    <p:sldId id="362" r:id="rId6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6161"/>
    <a:srgbClr val="F60000"/>
    <a:srgbClr val="FF5050"/>
    <a:srgbClr val="008080"/>
    <a:srgbClr val="006666"/>
    <a:srgbClr val="0094C8"/>
    <a:srgbClr val="006699"/>
    <a:srgbClr val="3399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88" autoAdjust="0"/>
    <p:restoredTop sz="99424" autoAdjust="0"/>
  </p:normalViewPr>
  <p:slideViewPr>
    <p:cSldViewPr>
      <p:cViewPr>
        <p:scale>
          <a:sx n="118" d="100"/>
          <a:sy n="118" d="100"/>
        </p:scale>
        <p:origin x="-156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3120"/>
        <p:guide pos="21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94C8"/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2.1604938271604937E-2"/>
                  <c:y val="-2.08333333333333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432098765432155E-2"/>
                  <c:y val="-2.976190476190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061728395061727E-2"/>
                  <c:y val="-3.273809523809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3148148148148261E-2"/>
                  <c:y val="-5.0595238095238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6666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გულ-სისხლძარღვთა</c:v>
                </c:pt>
                <c:pt idx="1">
                  <c:v>დიაბეტი</c:v>
                </c:pt>
                <c:pt idx="2">
                  <c:v>ფილტვი</c:v>
                </c:pt>
                <c:pt idx="3">
                  <c:v>ფარისებრი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0.69</c:v>
                </c:pt>
                <c:pt idx="1">
                  <c:v>0.21</c:v>
                </c:pt>
                <c:pt idx="2">
                  <c:v>0.08</c:v>
                </c:pt>
                <c:pt idx="3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121"/>
        <c:shape val="cylinder"/>
        <c:axId val="65080320"/>
        <c:axId val="65593344"/>
        <c:axId val="0"/>
      </c:bar3DChart>
      <c:catAx>
        <c:axId val="65080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6666"/>
                </a:solidFill>
              </a:defRPr>
            </a:pPr>
            <a:endParaRPr lang="en-US"/>
          </a:p>
        </c:txPr>
        <c:crossAx val="65593344"/>
        <c:crosses val="autoZero"/>
        <c:auto val="1"/>
        <c:lblAlgn val="ctr"/>
        <c:lblOffset val="100"/>
        <c:noMultiLvlLbl val="0"/>
      </c:catAx>
      <c:valAx>
        <c:axId val="65593344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6508032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noFill/>
    <a:ln w="0" cmpd="dbl"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070397450318713E-2"/>
          <c:y val="4.3715846994535519E-2"/>
          <c:w val="0.90704865016872893"/>
          <c:h val="0.5385194268749192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6161"/>
            </a:solidFill>
            <a:ln>
              <a:solidFill>
                <a:srgbClr val="008080"/>
              </a:solidFill>
            </a:ln>
          </c:spPr>
          <c:invertIfNegative val="0"/>
          <c:dLbls>
            <c:dLbl>
              <c:idx val="0"/>
              <c:layout>
                <c:manualLayout>
                  <c:x val="1.488095238095238E-2"/>
                  <c:y val="-3.5519125683060107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73</a:t>
                    </a:r>
                    <a:r>
                      <a:rPr lang="ka-GE" sz="1600" dirty="0" smtClean="0"/>
                      <a:t> </a:t>
                    </a:r>
                    <a:r>
                      <a:rPr lang="en-US" sz="1600" dirty="0" smtClean="0"/>
                      <a:t>676</a:t>
                    </a:r>
                    <a:r>
                      <a:rPr lang="ka-GE" sz="1600" dirty="0" smtClean="0"/>
                      <a:t> ლარი </a:t>
                    </a:r>
                    <a:endParaRPr lang="en-US" sz="16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416666666666666E-2"/>
                  <c:y val="-3.5519125683060107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35</a:t>
                    </a:r>
                    <a:r>
                      <a:rPr lang="ka-GE" sz="1600" dirty="0" smtClean="0"/>
                      <a:t> </a:t>
                    </a:r>
                    <a:r>
                      <a:rPr lang="en-US" sz="1600" dirty="0" smtClean="0"/>
                      <a:t>014</a:t>
                    </a:r>
                    <a:r>
                      <a:rPr lang="ka-GE" sz="1600" dirty="0" smtClean="0"/>
                      <a:t> ლარი</a:t>
                    </a:r>
                    <a:endParaRPr lang="en-US" sz="16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416666666666666E-2"/>
                  <c:y val="-3.825136612021858E-2"/>
                </c:manualLayout>
              </c:layout>
              <c:tx>
                <c:rich>
                  <a:bodyPr/>
                  <a:lstStyle/>
                  <a:p>
                    <a:r>
                      <a:rPr lang="ka-GE" dirty="0" smtClean="0"/>
                      <a:t> </a:t>
                    </a:r>
                    <a:r>
                      <a:rPr lang="en-US" sz="1600" dirty="0" smtClean="0"/>
                      <a:t>31</a:t>
                    </a:r>
                    <a:r>
                      <a:rPr lang="ka-GE" sz="1600" dirty="0" smtClean="0"/>
                      <a:t> </a:t>
                    </a:r>
                    <a:r>
                      <a:rPr lang="en-US" sz="1600" dirty="0" smtClean="0"/>
                      <a:t>694</a:t>
                    </a:r>
                    <a:r>
                      <a:rPr lang="ka-GE" sz="1600" dirty="0" smtClean="0"/>
                      <a:t> ლარი</a:t>
                    </a:r>
                    <a:endParaRPr lang="en-US" sz="16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4404761904761901E-3"/>
                  <c:y val="-4.3715846994535568E-2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354</a:t>
                    </a:r>
                    <a:r>
                      <a:rPr lang="ka-GE" sz="1600" dirty="0" smtClean="0"/>
                      <a:t> ლარი </a:t>
                    </a:r>
                    <a:endParaRPr lang="en-US" sz="16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0">
                    <a:solidFill>
                      <a:srgbClr val="009999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გულ-სისხლძარღვთა</c:v>
                </c:pt>
                <c:pt idx="1">
                  <c:v>დიაბეტი</c:v>
                </c:pt>
                <c:pt idx="2">
                  <c:v>ფილტვი</c:v>
                </c:pt>
                <c:pt idx="3">
                  <c:v>ფარისებრი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73676</c:v>
                </c:pt>
                <c:pt idx="1">
                  <c:v>35014</c:v>
                </c:pt>
                <c:pt idx="2">
                  <c:v>31694</c:v>
                </c:pt>
                <c:pt idx="3">
                  <c:v>354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4595456"/>
        <c:axId val="24622208"/>
        <c:axId val="0"/>
      </c:bar3DChart>
      <c:catAx>
        <c:axId val="245954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9999"/>
                </a:solidFill>
              </a:defRPr>
            </a:pPr>
            <a:endParaRPr lang="en-US"/>
          </a:p>
        </c:txPr>
        <c:crossAx val="24622208"/>
        <c:crosses val="autoZero"/>
        <c:auto val="1"/>
        <c:lblAlgn val="ctr"/>
        <c:lblOffset val="100"/>
        <c:noMultiLvlLbl val="0"/>
      </c:catAx>
      <c:valAx>
        <c:axId val="246222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45954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1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A779E-E54F-42EA-B5DE-14EA8D36A73A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1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6FCD7-B0EC-4E56-AE8F-144296736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1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1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9E9D-3629-426F-B31A-9AD1DB92E1E3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3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1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F70B6-A133-4CC5-BDE7-DC752E971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4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16-Aug-17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8" name="Picture 7" descr="MOH ppt-02.jpg"/>
          <p:cNvPicPr>
            <a:picLocks noChangeAspect="1"/>
          </p:cNvPicPr>
          <p:nvPr userDrawn="1"/>
        </p:nvPicPr>
        <p:blipFill>
          <a:blip r:embed="rId13" cstate="print"/>
          <a:srcRect t="24446" r="72500" b="62220"/>
          <a:stretch>
            <a:fillRect/>
          </a:stretch>
        </p:blipFill>
        <p:spPr>
          <a:xfrm>
            <a:off x="152400" y="533400"/>
            <a:ext cx="2514600" cy="914400"/>
          </a:xfrm>
          <a:prstGeom prst="rect">
            <a:avLst/>
          </a:prstGeom>
        </p:spPr>
      </p:pic>
      <p:pic>
        <p:nvPicPr>
          <p:cNvPr id="10" name="Picture 9" descr="MOH ppt-02.jpg"/>
          <p:cNvPicPr>
            <a:picLocks noChangeAspect="1"/>
          </p:cNvPicPr>
          <p:nvPr userDrawn="1"/>
        </p:nvPicPr>
        <p:blipFill>
          <a:blip r:embed="rId14" cstate="print"/>
          <a:srcRect l="2500" t="8890" r="72500" b="78411"/>
          <a:stretch>
            <a:fillRect/>
          </a:stretch>
        </p:blipFill>
        <p:spPr>
          <a:xfrm>
            <a:off x="0" y="0"/>
            <a:ext cx="16002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14400" y="2171968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1042" y="1905000"/>
            <a:ext cx="7917748" cy="18465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ka-GE" sz="2400" b="1" dirty="0" smtClean="0">
                <a:solidFill>
                  <a:srgbClr val="009999"/>
                </a:solidFill>
              </a:rPr>
              <a:t>ქრონიკული დაავადებების სამკურნალო მედიკამენტებით უზრუნველყოფის პროგრამის პირველადი შედეგები</a:t>
            </a:r>
            <a:r>
              <a:rPr lang="ka-GE" sz="2800" b="1" dirty="0" smtClean="0">
                <a:solidFill>
                  <a:srgbClr val="006666"/>
                </a:solidFill>
              </a:rPr>
              <a:t/>
            </a:r>
            <a:br>
              <a:rPr lang="ka-GE" sz="2800" b="1" dirty="0" smtClean="0">
                <a:solidFill>
                  <a:srgbClr val="006666"/>
                </a:solidFill>
              </a:rPr>
            </a:br>
            <a:r>
              <a:rPr lang="ka-GE" sz="2800" b="1" dirty="0" smtClean="0">
                <a:solidFill>
                  <a:srgbClr val="006666"/>
                </a:solidFill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152400" y="525780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 smtClean="0">
                <a:solidFill>
                  <a:srgbClr val="006666"/>
                </a:solidFill>
              </a:rPr>
              <a:t> </a:t>
            </a:r>
            <a:r>
              <a:rPr lang="en-US" sz="1600" b="1" dirty="0" smtClean="0">
                <a:solidFill>
                  <a:srgbClr val="009999"/>
                </a:solidFill>
              </a:rPr>
              <a:t>17 </a:t>
            </a:r>
            <a:r>
              <a:rPr lang="ka-GE" sz="1600" b="1" dirty="0" smtClean="0">
                <a:solidFill>
                  <a:srgbClr val="009999"/>
                </a:solidFill>
              </a:rPr>
              <a:t>აგვისტო  201</a:t>
            </a:r>
            <a:r>
              <a:rPr lang="en-US" sz="1600" b="1" dirty="0" smtClean="0">
                <a:solidFill>
                  <a:srgbClr val="009999"/>
                </a:solidFill>
              </a:rPr>
              <a:t>7</a:t>
            </a:r>
            <a:r>
              <a:rPr lang="ka-GE" sz="1600" b="1" dirty="0" smtClean="0">
                <a:solidFill>
                  <a:srgbClr val="009999"/>
                </a:solidFill>
              </a:rPr>
              <a:t> </a:t>
            </a:r>
            <a:r>
              <a:rPr lang="ka-GE" sz="1600" b="1" dirty="0" smtClean="0">
                <a:solidFill>
                  <a:srgbClr val="009999"/>
                </a:solidFill>
              </a:rPr>
              <a:t>წელი</a:t>
            </a:r>
            <a:endParaRPr lang="en-US" sz="1600" b="1" dirty="0">
              <a:solidFill>
                <a:srgbClr val="0099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4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Eurostile LT Std GEO_Mt" pitchFamily="34" charset="0"/>
            </a:endParaRPr>
          </a:p>
        </p:txBody>
      </p:sp>
      <p:pic>
        <p:nvPicPr>
          <p:cNvPr id="9" name="Picture 8" descr="15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6172200"/>
            <a:ext cx="1752600" cy="56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0020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80"/>
                </a:solidFill>
              </a:rPr>
              <a:t/>
            </a:r>
            <a:br>
              <a:rPr lang="en-US" dirty="0" smtClean="0">
                <a:solidFill>
                  <a:srgbClr val="008080"/>
                </a:solidFill>
              </a:rPr>
            </a:b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53" y="990600"/>
            <a:ext cx="41910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ka-GE" dirty="0" smtClean="0"/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                    </a:t>
            </a:r>
          </a:p>
          <a:p>
            <a:pPr algn="ctr"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</a:t>
            </a:r>
            <a:r>
              <a:rPr lang="ka-GE" sz="2000" b="1" dirty="0" smtClean="0">
                <a:solidFill>
                  <a:srgbClr val="009999"/>
                </a:solidFill>
              </a:rPr>
              <a:t>პროგრამაში რეგისტრირებული                        ბენეფიციარები</a:t>
            </a:r>
          </a:p>
          <a:p>
            <a:pPr>
              <a:buNone/>
            </a:pPr>
            <a:r>
              <a:rPr lang="ka-GE" sz="2000" dirty="0">
                <a:solidFill>
                  <a:srgbClr val="009999"/>
                </a:solidFill>
              </a:rPr>
              <a:t> </a:t>
            </a:r>
            <a:r>
              <a:rPr lang="ka-GE" sz="2000" dirty="0" smtClean="0">
                <a:solidFill>
                  <a:srgbClr val="009999"/>
                </a:solidFill>
              </a:rPr>
              <a:t>              </a:t>
            </a:r>
            <a:r>
              <a:rPr lang="ka-GE" dirty="0" smtClean="0">
                <a:solidFill>
                  <a:srgbClr val="006666"/>
                </a:solidFill>
              </a:rPr>
              <a:t>                        </a:t>
            </a:r>
            <a:endParaRPr lang="ka-GE" dirty="0" smtClean="0"/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r>
              <a:rPr lang="ka-GE" dirty="0" smtClean="0">
                <a:solidFill>
                  <a:srgbClr val="006666"/>
                </a:solidFill>
              </a:rPr>
              <a:t>                    </a:t>
            </a:r>
          </a:p>
          <a:p>
            <a:pPr>
              <a:buNone/>
            </a:pPr>
            <a:r>
              <a:rPr lang="ka-GE" sz="2800" dirty="0">
                <a:solidFill>
                  <a:srgbClr val="006666"/>
                </a:solidFill>
              </a:rPr>
              <a:t> </a:t>
            </a:r>
            <a:r>
              <a:rPr lang="ka-GE" sz="2800" dirty="0" smtClean="0">
                <a:solidFill>
                  <a:srgbClr val="006666"/>
                </a:solidFill>
              </a:rPr>
              <a:t>                  </a:t>
            </a:r>
            <a:r>
              <a:rPr lang="ka-GE" sz="2800" b="1" dirty="0" smtClean="0">
                <a:solidFill>
                  <a:srgbClr val="009999"/>
                </a:solidFill>
              </a:rPr>
              <a:t>7323</a:t>
            </a:r>
            <a:endParaRPr lang="en-US" sz="2800" b="1" dirty="0">
              <a:solidFill>
                <a:srgbClr val="009999"/>
              </a:solidFill>
            </a:endParaRPr>
          </a:p>
          <a:p>
            <a:pPr>
              <a:buNone/>
            </a:pPr>
            <a:endParaRPr lang="ka-GE" dirty="0" smtClean="0"/>
          </a:p>
          <a:p>
            <a:pPr>
              <a:buNone/>
            </a:pPr>
            <a:r>
              <a:rPr lang="ka-GE" dirty="0"/>
              <a:t> </a:t>
            </a:r>
            <a:r>
              <a:rPr lang="ka-GE" dirty="0" smtClean="0"/>
              <a:t>              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08751" y="1547018"/>
            <a:ext cx="4038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ka-GE" sz="2000" dirty="0" smtClean="0">
              <a:solidFill>
                <a:srgbClr val="009999"/>
              </a:solidFill>
            </a:endParaRPr>
          </a:p>
          <a:p>
            <a:pPr marL="0" indent="0" algn="ctr">
              <a:buNone/>
            </a:pPr>
            <a:r>
              <a:rPr lang="ka-GE" sz="2000" b="1" dirty="0" smtClean="0">
                <a:solidFill>
                  <a:srgbClr val="009999"/>
                </a:solidFill>
              </a:rPr>
              <a:t>ბენეფიციარები, რომლებმაც უკვე ისარგებლეს პროგრამით</a:t>
            </a:r>
          </a:p>
          <a:p>
            <a:pPr marL="0" indent="0" algn="ctr">
              <a:buNone/>
            </a:pPr>
            <a:endParaRPr lang="ka-GE" sz="2000" dirty="0">
              <a:solidFill>
                <a:srgbClr val="009999"/>
              </a:solidFill>
            </a:endParaRPr>
          </a:p>
          <a:p>
            <a:pPr marL="0" indent="0" algn="ctr">
              <a:buNone/>
            </a:pPr>
            <a:endParaRPr lang="ka-GE" sz="2000" dirty="0" smtClean="0">
              <a:solidFill>
                <a:srgbClr val="009999"/>
              </a:solidFill>
            </a:endParaRPr>
          </a:p>
          <a:p>
            <a:pPr marL="0" indent="0" algn="ctr">
              <a:buNone/>
            </a:pPr>
            <a:endParaRPr lang="ka-GE" sz="2000" dirty="0">
              <a:solidFill>
                <a:srgbClr val="009999"/>
              </a:solidFill>
            </a:endParaRPr>
          </a:p>
          <a:p>
            <a:pPr marL="0" indent="0" algn="ctr">
              <a:buNone/>
            </a:pPr>
            <a:endParaRPr lang="ka-GE" sz="2000" dirty="0">
              <a:solidFill>
                <a:srgbClr val="009999"/>
              </a:solidFill>
            </a:endParaRPr>
          </a:p>
          <a:p>
            <a:pPr marL="0" indent="0" algn="ctr">
              <a:buNone/>
            </a:pPr>
            <a:r>
              <a:rPr lang="ka-GE" b="1" dirty="0" smtClean="0">
                <a:solidFill>
                  <a:srgbClr val="009999"/>
                </a:solidFill>
              </a:rPr>
              <a:t>6570</a:t>
            </a:r>
            <a:endParaRPr lang="en-US" b="1" dirty="0">
              <a:solidFill>
                <a:srgbClr val="009999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2040542" y="2743200"/>
            <a:ext cx="397858" cy="914400"/>
          </a:xfrm>
          <a:prstGeom prst="downArrow">
            <a:avLst/>
          </a:prstGeom>
          <a:solidFill>
            <a:srgbClr val="006666"/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1000">
                  <a:schemeClr val="accent1">
                    <a:tint val="44500"/>
                    <a:satMod val="160000"/>
                    <a:lumMod val="29000"/>
                    <a:alpha val="69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999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6485764" y="2743199"/>
            <a:ext cx="372235" cy="914401"/>
          </a:xfrm>
          <a:prstGeom prst="downArrow">
            <a:avLst/>
          </a:prstGeom>
          <a:solidFill>
            <a:srgbClr val="006666"/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1000">
                  <a:schemeClr val="accent1">
                    <a:tint val="44500"/>
                    <a:satMod val="160000"/>
                    <a:lumMod val="29000"/>
                    <a:alpha val="69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99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6666">
                    <a:alpha val="69000"/>
                  </a:srgbClr>
                </a:solidFill>
                <a:effectLst>
                  <a:outerShdw blurRad="38100" dist="38100" dir="2700000" sx="1000" sy="1000" algn="tl">
                    <a:srgbClr val="000000"/>
                  </a:outerShdw>
                </a:effectLst>
              </a:rPr>
              <a:t/>
            </a:r>
            <a:br>
              <a:rPr lang="ka-GE" dirty="0" smtClean="0">
                <a:solidFill>
                  <a:srgbClr val="006666">
                    <a:alpha val="69000"/>
                  </a:srgbClr>
                </a:solidFill>
                <a:effectLst>
                  <a:outerShdw blurRad="38100" dist="38100" dir="2700000" sx="1000" sy="1000" algn="tl">
                    <a:srgbClr val="000000"/>
                  </a:outerShdw>
                </a:effectLst>
              </a:rPr>
            </a:br>
            <a:r>
              <a:rPr lang="ka-GE" sz="2200" dirty="0" smtClean="0">
                <a:solidFill>
                  <a:srgbClr val="006666">
                    <a:alpha val="69000"/>
                  </a:srgbClr>
                </a:solidFill>
                <a:effectLst>
                  <a:outerShdw blurRad="38100" dist="38100" dir="2700000" sx="1000" sy="1000" algn="tl">
                    <a:srgbClr val="000000"/>
                  </a:outerShdw>
                </a:effectLst>
                <a:latin typeface="+mn-lt"/>
              </a:rPr>
              <a:t>პროგრამაში რეგისტრირებულ ბენეფიციართა განაწილება დაავადებათა ჯგუფების </a:t>
            </a:r>
            <a:r>
              <a:rPr lang="ka-GE" sz="2200" dirty="0" smtClean="0">
                <a:solidFill>
                  <a:srgbClr val="006666">
                    <a:alpha val="83000"/>
                  </a:srgbClr>
                </a:solidFill>
                <a:effectLst>
                  <a:outerShdw blurRad="38100" dist="38100" dir="2700000" sx="1000" sy="1000" algn="tl">
                    <a:srgbClr val="000000"/>
                  </a:outerShdw>
                </a:effectLst>
                <a:latin typeface="+mn-lt"/>
              </a:rPr>
              <a:t>მიხედვით</a:t>
            </a:r>
            <a:r>
              <a:rPr lang="ka-GE" dirty="0" smtClean="0">
                <a:solidFill>
                  <a:srgbClr val="006666">
                    <a:alpha val="69000"/>
                  </a:srgbClr>
                </a:solidFill>
                <a:effectLst>
                  <a:outerShdw blurRad="38100" dist="38100" dir="2700000" sx="1000" sy="1000" algn="tl">
                    <a:srgbClr val="000000"/>
                  </a:outerShdw>
                </a:effectLst>
                <a:latin typeface="+mn-lt"/>
              </a:rPr>
              <a:t/>
            </a:r>
            <a:br>
              <a:rPr lang="ka-GE" dirty="0" smtClean="0">
                <a:solidFill>
                  <a:srgbClr val="006666">
                    <a:alpha val="69000"/>
                  </a:srgbClr>
                </a:solidFill>
                <a:effectLst>
                  <a:outerShdw blurRad="38100" dist="38100" dir="2700000" sx="1000" sy="1000" algn="tl">
                    <a:srgbClr val="000000"/>
                  </a:outerShdw>
                </a:effectLst>
                <a:latin typeface="+mn-lt"/>
              </a:rPr>
            </a:br>
            <a:endParaRPr lang="en-US" dirty="0">
              <a:solidFill>
                <a:srgbClr val="006666">
                  <a:alpha val="69000"/>
                </a:srgbClr>
              </a:solidFill>
              <a:effectLst>
                <a:outerShdw blurRad="38100" dist="38100" dir="2700000" sx="1000" sy="1000" algn="tl">
                  <a:srgbClr val="000000"/>
                </a:outerShdw>
              </a:effectLst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268931"/>
              </p:ext>
            </p:extLst>
          </p:nvPr>
        </p:nvGraphicFramePr>
        <p:xfrm>
          <a:off x="609600" y="1524000"/>
          <a:ext cx="8229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914400"/>
          </a:xfrm>
        </p:spPr>
        <p:txBody>
          <a:bodyPr>
            <a:normAutofit/>
          </a:bodyPr>
          <a:lstStyle/>
          <a:p>
            <a:r>
              <a:rPr lang="ka-GE" sz="2000" dirty="0" smtClean="0">
                <a:solidFill>
                  <a:srgbClr val="009999"/>
                </a:solidFill>
                <a:effectLst>
                  <a:outerShdw dist="38100" sx="1000" sy="1000" algn="tl">
                    <a:srgbClr val="000000"/>
                  </a:outerShdw>
                </a:effectLst>
              </a:rPr>
              <a:t>დახარჯული თანხა დაავადებათა ჯგუფების მიხედვით</a:t>
            </a:r>
            <a:endParaRPr lang="en-US" sz="2000" dirty="0">
              <a:solidFill>
                <a:srgbClr val="009999"/>
              </a:solidFill>
              <a:effectLst>
                <a:outerShdw dist="38100" sx="1000" sy="1000" algn="tl">
                  <a:srgbClr val="000000"/>
                </a:outerShdw>
              </a:effectLst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253685"/>
              </p:ext>
            </p:extLst>
          </p:nvPr>
        </p:nvGraphicFramePr>
        <p:xfrm>
          <a:off x="304800" y="1219200"/>
          <a:ext cx="8534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9765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6781800" cy="28956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rgbClr val="006666"/>
                </a:solidFill>
              </a:rPr>
              <a:t>       </a:t>
            </a:r>
            <a:r>
              <a:rPr lang="ka-GE" sz="2800" b="1" dirty="0" smtClean="0">
                <a:solidFill>
                  <a:srgbClr val="009999"/>
                </a:solidFill>
              </a:rPr>
              <a:t>მადლობა  ყურადღებისთვის</a:t>
            </a:r>
            <a:r>
              <a:rPr lang="en-US" sz="2800" b="1" dirty="0" smtClean="0">
                <a:solidFill>
                  <a:srgbClr val="006666"/>
                </a:solidFill>
              </a:rPr>
              <a:t/>
            </a:r>
            <a:br>
              <a:rPr lang="en-US" sz="2800" b="1" dirty="0" smtClean="0">
                <a:solidFill>
                  <a:srgbClr val="006666"/>
                </a:solidFill>
              </a:rPr>
            </a:br>
            <a:endParaRPr lang="ka-GE" sz="2800" b="1" dirty="0">
              <a:solidFill>
                <a:srgbClr val="006666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20097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15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6172200"/>
            <a:ext cx="1752600" cy="56309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2514600"/>
            <a:ext cx="67818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b="1" dirty="0" smtClean="0">
                <a:solidFill>
                  <a:schemeClr val="bg1">
                    <a:lumMod val="50000"/>
                  </a:schemeClr>
                </a:solidFill>
              </a:rPr>
              <a:t>     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www.moh.gov.ge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ka-GE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777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8516</TotalTime>
  <Words>63</Words>
  <Application>Microsoft Office PowerPoint</Application>
  <PresentationFormat>On-screen Show (4:3)</PresentationFormat>
  <Paragraphs>33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 </vt:lpstr>
      <vt:lpstr> პროგრამაში რეგისტრირებულ ბენეფიციართა განაწილება დაავადებათა ჯგუფების მიხედვით </vt:lpstr>
      <vt:lpstr>დახარჯული თანხა დაავადებათა ჯგუფების მიხედვით</vt:lpstr>
      <vt:lpstr>       მადლობა  ყურადღებისთვის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Nana Shatberashvili</dc:creator>
  <cp:lastModifiedBy>Tea Bakradze</cp:lastModifiedBy>
  <cp:revision>578</cp:revision>
  <cp:lastPrinted>2015-08-04T13:27:09Z</cp:lastPrinted>
  <dcterms:created xsi:type="dcterms:W3CDTF">2012-09-19T12:44:08Z</dcterms:created>
  <dcterms:modified xsi:type="dcterms:W3CDTF">2017-08-16T10:31:52Z</dcterms:modified>
</cp:coreProperties>
</file>